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61" r:id="rId4"/>
    <p:sldId id="277" r:id="rId5"/>
    <p:sldId id="263" r:id="rId6"/>
    <p:sldId id="265" r:id="rId7"/>
    <p:sldId id="269" r:id="rId8"/>
    <p:sldId id="283" r:id="rId9"/>
    <p:sldId id="273" r:id="rId10"/>
    <p:sldId id="284" r:id="rId11"/>
  </p:sldIdLst>
  <p:sldSz cx="9144000" cy="5143500" type="screen16x9"/>
  <p:notesSz cx="6858000" cy="9144000"/>
  <p:embeddedFontLst>
    <p:embeddedFont>
      <p:font typeface="Roboto Slab" panose="020B060402020202020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hivo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A483"/>
    <a:srgbClr val="9AD185"/>
    <a:srgbClr val="76C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51EE9FD-85CD-4417-ACC5-991CA43E639F}">
  <a:tblStyle styleId="{E51EE9FD-85CD-4417-ACC5-991CA43E63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3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85838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1922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6655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6724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7131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0713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2928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2754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4492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4963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1134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120" y="-200"/>
            <a:ext cx="9143821" cy="5142886"/>
            <a:chOff x="2973586" y="5250656"/>
            <a:chExt cx="2856819" cy="1606800"/>
          </a:xfrm>
        </p:grpSpPr>
        <p:sp>
          <p:nvSpPr>
            <p:cNvPr id="11" name="Google Shape;11;p2"/>
            <p:cNvSpPr/>
            <p:nvPr/>
          </p:nvSpPr>
          <p:spPr>
            <a:xfrm>
              <a:off x="2973586" y="6221960"/>
              <a:ext cx="2856819" cy="635496"/>
            </a:xfrm>
            <a:custGeom>
              <a:avLst/>
              <a:gdLst/>
              <a:ahLst/>
              <a:cxnLst/>
              <a:rect l="l" t="t" r="r" b="b"/>
              <a:pathLst>
                <a:path w="2856819" h="635496" extrusionOk="0">
                  <a:moveTo>
                    <a:pt x="0" y="636040"/>
                  </a:moveTo>
                  <a:lnTo>
                    <a:pt x="2856819" y="636040"/>
                  </a:lnTo>
                  <a:lnTo>
                    <a:pt x="2856819" y="0"/>
                  </a:lnTo>
                  <a:lnTo>
                    <a:pt x="0" y="503857"/>
                  </a:lnTo>
                  <a:lnTo>
                    <a:pt x="0" y="6360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73586" y="6067738"/>
              <a:ext cx="642784" cy="385464"/>
            </a:xfrm>
            <a:custGeom>
              <a:avLst/>
              <a:gdLst/>
              <a:ahLst/>
              <a:cxnLst/>
              <a:rect l="l" t="t" r="r" b="b"/>
              <a:pathLst>
                <a:path w="642784" h="385464" extrusionOk="0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78302" y="5250656"/>
              <a:ext cx="1781048" cy="314027"/>
            </a:xfrm>
            <a:custGeom>
              <a:avLst/>
              <a:gdLst/>
              <a:ahLst/>
              <a:cxnLst/>
              <a:rect l="l" t="t" r="r" b="b"/>
              <a:pathLst>
                <a:path w="1781048" h="314027" extrusionOk="0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790344" y="5404894"/>
              <a:ext cx="1040060" cy="455414"/>
            </a:xfrm>
            <a:custGeom>
              <a:avLst/>
              <a:gdLst/>
              <a:ahLst/>
              <a:cxnLst/>
              <a:rect l="l" t="t" r="r" b="b"/>
              <a:pathLst>
                <a:path w="1040060" h="455414" extrusionOk="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73586" y="6263466"/>
              <a:ext cx="1077258" cy="461367"/>
            </a:xfrm>
            <a:custGeom>
              <a:avLst/>
              <a:gdLst/>
              <a:ahLst/>
              <a:cxnLst/>
              <a:rect l="l" t="t" r="r" b="b"/>
              <a:pathLst>
                <a:path w="1077258" h="461367" extrusionOk="0">
                  <a:moveTo>
                    <a:pt x="0" y="189996"/>
                  </a:moveTo>
                  <a:lnTo>
                    <a:pt x="0" y="462351"/>
                  </a:lnTo>
                  <a:lnTo>
                    <a:pt x="1077259" y="272355"/>
                  </a:lnTo>
                  <a:lnTo>
                    <a:pt x="1077259" y="0"/>
                  </a:lnTo>
                  <a:lnTo>
                    <a:pt x="0" y="18999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531332" y="5949605"/>
              <a:ext cx="299073" cy="324445"/>
            </a:xfrm>
            <a:custGeom>
              <a:avLst/>
              <a:gdLst/>
              <a:ahLst/>
              <a:cxnLst/>
              <a:rect l="l" t="t" r="r" b="b"/>
              <a:pathLst>
                <a:path w="299073" h="324445" extrusionOk="0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613394" y="5425142"/>
              <a:ext cx="557972" cy="370582"/>
            </a:xfrm>
            <a:custGeom>
              <a:avLst/>
              <a:gdLst/>
              <a:ahLst/>
              <a:cxnLst/>
              <a:rect l="l" t="t" r="r" b="b"/>
              <a:pathLst>
                <a:path w="557972" h="370582" extrusionOk="0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36975" y="5677250"/>
              <a:ext cx="193430" cy="305097"/>
            </a:xfrm>
            <a:custGeom>
              <a:avLst/>
              <a:gdLst/>
              <a:ahLst/>
              <a:cxnLst/>
              <a:rect l="l" t="t" r="r" b="b"/>
              <a:pathLst>
                <a:path w="193430" h="305097" extrusionOk="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457200" y="799275"/>
            <a:ext cx="5486400" cy="318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5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49" name="Google Shape;49;p5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1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73" name="Google Shape;73;p7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7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body" idx="1"/>
          </p:nvPr>
        </p:nvSpPr>
        <p:spPr>
          <a:xfrm>
            <a:off x="3200375" y="1909300"/>
            <a:ext cx="24936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body" idx="2"/>
          </p:nvPr>
        </p:nvSpPr>
        <p:spPr>
          <a:xfrm>
            <a:off x="6193205" y="1909300"/>
            <a:ext cx="24936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8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85" name="Google Shape;85;p8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body" idx="1"/>
          </p:nvPr>
        </p:nvSpPr>
        <p:spPr>
          <a:xfrm>
            <a:off x="457200" y="2383150"/>
            <a:ext cx="2563500" cy="221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body" idx="2"/>
          </p:nvPr>
        </p:nvSpPr>
        <p:spPr>
          <a:xfrm>
            <a:off x="3290238" y="2383150"/>
            <a:ext cx="2563500" cy="221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body" idx="3"/>
          </p:nvPr>
        </p:nvSpPr>
        <p:spPr>
          <a:xfrm>
            <a:off x="6123300" y="2383150"/>
            <a:ext cx="2563500" cy="221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9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98" name="Google Shape;98;p9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9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2"/>
          <p:cNvGrpSpPr/>
          <p:nvPr/>
        </p:nvGrpSpPr>
        <p:grpSpPr>
          <a:xfrm>
            <a:off x="-238" y="-200"/>
            <a:ext cx="9143821" cy="5143302"/>
            <a:chOff x="6316957" y="5250656"/>
            <a:chExt cx="2856819" cy="1606930"/>
          </a:xfrm>
        </p:grpSpPr>
        <p:sp>
          <p:nvSpPr>
            <p:cNvPr id="125" name="Google Shape;125;p12"/>
            <p:cNvSpPr/>
            <p:nvPr/>
          </p:nvSpPr>
          <p:spPr>
            <a:xfrm>
              <a:off x="6316957" y="6351571"/>
              <a:ext cx="2856819" cy="506015"/>
            </a:xfrm>
            <a:custGeom>
              <a:avLst/>
              <a:gdLst/>
              <a:ahLst/>
              <a:cxnLst/>
              <a:rect l="l" t="t" r="r" b="b"/>
              <a:pathLst>
                <a:path w="2856819" h="506015" extrusionOk="0">
                  <a:moveTo>
                    <a:pt x="0" y="506429"/>
                  </a:moveTo>
                  <a:lnTo>
                    <a:pt x="2856819" y="506429"/>
                  </a:lnTo>
                  <a:lnTo>
                    <a:pt x="2856819" y="0"/>
                  </a:lnTo>
                  <a:lnTo>
                    <a:pt x="0" y="503856"/>
                  </a:lnTo>
                  <a:lnTo>
                    <a:pt x="0" y="5064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7306428" y="5250656"/>
              <a:ext cx="1434361" cy="253007"/>
            </a:xfrm>
            <a:custGeom>
              <a:avLst/>
              <a:gdLst/>
              <a:ahLst/>
              <a:cxnLst/>
              <a:rect l="l" t="t" r="r" b="b"/>
              <a:pathLst>
                <a:path w="1434361" h="253007" extrusionOk="0">
                  <a:moveTo>
                    <a:pt x="481099" y="0"/>
                  </a:moveTo>
                  <a:lnTo>
                    <a:pt x="0" y="84851"/>
                  </a:lnTo>
                  <a:lnTo>
                    <a:pt x="0" y="253027"/>
                  </a:lnTo>
                  <a:lnTo>
                    <a:pt x="1434642" y="0"/>
                  </a:lnTo>
                  <a:lnTo>
                    <a:pt x="48109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6316957" y="6512738"/>
              <a:ext cx="989471" cy="342304"/>
            </a:xfrm>
            <a:custGeom>
              <a:avLst/>
              <a:gdLst/>
              <a:ahLst/>
              <a:cxnLst/>
              <a:rect l="l" t="t" r="r" b="b"/>
              <a:pathLst>
                <a:path w="989471" h="342304" extrusionOk="0">
                  <a:moveTo>
                    <a:pt x="0" y="174513"/>
                  </a:moveTo>
                  <a:lnTo>
                    <a:pt x="0" y="342688"/>
                  </a:lnTo>
                  <a:lnTo>
                    <a:pt x="989471" y="168176"/>
                  </a:lnTo>
                  <a:lnTo>
                    <a:pt x="989471" y="0"/>
                  </a:lnTo>
                  <a:lnTo>
                    <a:pt x="0" y="174513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8885118" y="6183395"/>
              <a:ext cx="288657" cy="218777"/>
            </a:xfrm>
            <a:custGeom>
              <a:avLst/>
              <a:gdLst/>
              <a:ahLst/>
              <a:cxnLst/>
              <a:rect l="l" t="t" r="r" b="b"/>
              <a:pathLst>
                <a:path w="288657" h="218777" extrusionOk="0">
                  <a:moveTo>
                    <a:pt x="288658" y="0"/>
                  </a:moveTo>
                  <a:lnTo>
                    <a:pt x="0" y="50911"/>
                  </a:lnTo>
                  <a:lnTo>
                    <a:pt x="0" y="219087"/>
                  </a:lnTo>
                  <a:lnTo>
                    <a:pt x="288658" y="168176"/>
                  </a:lnTo>
                  <a:lnTo>
                    <a:pt x="28865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2"/>
            <p:cNvSpPr/>
            <p:nvPr/>
          </p:nvSpPr>
          <p:spPr>
            <a:xfrm>
              <a:off x="6316957" y="6431950"/>
              <a:ext cx="493991" cy="254496"/>
            </a:xfrm>
            <a:custGeom>
              <a:avLst/>
              <a:gdLst/>
              <a:ahLst/>
              <a:cxnLst/>
              <a:rect l="l" t="t" r="r" b="b"/>
              <a:pathLst>
                <a:path w="493991" h="254496" extrusionOk="0">
                  <a:moveTo>
                    <a:pt x="0" y="87125"/>
                  </a:moveTo>
                  <a:lnTo>
                    <a:pt x="0" y="255301"/>
                  </a:lnTo>
                  <a:lnTo>
                    <a:pt x="493992" y="168176"/>
                  </a:lnTo>
                  <a:lnTo>
                    <a:pt x="493992" y="0"/>
                  </a:lnTo>
                  <a:lnTo>
                    <a:pt x="0" y="871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2"/>
            <p:cNvSpPr/>
            <p:nvPr/>
          </p:nvSpPr>
          <p:spPr>
            <a:xfrm>
              <a:off x="9029447" y="6015219"/>
              <a:ext cx="144328" cy="193476"/>
            </a:xfrm>
            <a:custGeom>
              <a:avLst/>
              <a:gdLst/>
              <a:ahLst/>
              <a:cxnLst/>
              <a:rect l="l" t="t" r="r" b="b"/>
              <a:pathLst>
                <a:path w="144328" h="193476" extrusionOk="0">
                  <a:moveTo>
                    <a:pt x="144329" y="0"/>
                  </a:moveTo>
                  <a:lnTo>
                    <a:pt x="0" y="25456"/>
                  </a:lnTo>
                  <a:lnTo>
                    <a:pt x="0" y="193632"/>
                  </a:lnTo>
                  <a:lnTo>
                    <a:pt x="144329" y="168176"/>
                  </a:lnTo>
                  <a:lnTo>
                    <a:pt x="144329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2"/>
            <p:cNvSpPr/>
            <p:nvPr/>
          </p:nvSpPr>
          <p:spPr>
            <a:xfrm>
              <a:off x="8224479" y="5847043"/>
              <a:ext cx="949297" cy="334863"/>
            </a:xfrm>
            <a:custGeom>
              <a:avLst/>
              <a:gdLst/>
              <a:ahLst/>
              <a:cxnLst/>
              <a:rect l="l" t="t" r="r" b="b"/>
              <a:pathLst>
                <a:path w="949297" h="334863" extrusionOk="0">
                  <a:moveTo>
                    <a:pt x="949297" y="0"/>
                  </a:moveTo>
                  <a:lnTo>
                    <a:pt x="0" y="167427"/>
                  </a:lnTo>
                  <a:lnTo>
                    <a:pt x="0" y="335603"/>
                  </a:lnTo>
                  <a:lnTo>
                    <a:pt x="949297" y="168176"/>
                  </a:lnTo>
                  <a:lnTo>
                    <a:pt x="949297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2"/>
            <p:cNvSpPr/>
            <p:nvPr/>
          </p:nvSpPr>
          <p:spPr>
            <a:xfrm>
              <a:off x="6677035" y="5840035"/>
              <a:ext cx="629392" cy="278308"/>
            </a:xfrm>
            <a:custGeom>
              <a:avLst/>
              <a:gdLst/>
              <a:ahLst/>
              <a:cxnLst/>
              <a:rect l="l" t="t" r="r" b="b"/>
              <a:pathLst>
                <a:path w="629392" h="278308" extrusionOk="0">
                  <a:moveTo>
                    <a:pt x="0" y="111005"/>
                  </a:moveTo>
                  <a:lnTo>
                    <a:pt x="0" y="279181"/>
                  </a:lnTo>
                  <a:lnTo>
                    <a:pt x="629393" y="168176"/>
                  </a:lnTo>
                  <a:lnTo>
                    <a:pt x="629393" y="0"/>
                  </a:lnTo>
                  <a:lnTo>
                    <a:pt x="0" y="11100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2"/>
            <p:cNvSpPr/>
            <p:nvPr/>
          </p:nvSpPr>
          <p:spPr>
            <a:xfrm>
              <a:off x="6316957" y="5716734"/>
              <a:ext cx="735035" cy="297656"/>
            </a:xfrm>
            <a:custGeom>
              <a:avLst/>
              <a:gdLst/>
              <a:ahLst/>
              <a:cxnLst/>
              <a:rect l="l" t="t" r="r" b="b"/>
              <a:pathLst>
                <a:path w="735035" h="297656" extrusionOk="0">
                  <a:moveTo>
                    <a:pt x="0" y="129638"/>
                  </a:moveTo>
                  <a:lnTo>
                    <a:pt x="0" y="297814"/>
                  </a:lnTo>
                  <a:lnTo>
                    <a:pt x="735036" y="168176"/>
                  </a:lnTo>
                  <a:lnTo>
                    <a:pt x="735036" y="0"/>
                  </a:lnTo>
                  <a:lnTo>
                    <a:pt x="0" y="129638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2"/>
            <p:cNvSpPr/>
            <p:nvPr/>
          </p:nvSpPr>
          <p:spPr>
            <a:xfrm>
              <a:off x="8703591" y="5342516"/>
              <a:ext cx="470184" cy="250031"/>
            </a:xfrm>
            <a:custGeom>
              <a:avLst/>
              <a:gdLst/>
              <a:ahLst/>
              <a:cxnLst/>
              <a:rect l="l" t="t" r="r" b="b"/>
              <a:pathLst>
                <a:path w="470184" h="250031" extrusionOk="0">
                  <a:moveTo>
                    <a:pt x="470185" y="0"/>
                  </a:moveTo>
                  <a:lnTo>
                    <a:pt x="0" y="82927"/>
                  </a:lnTo>
                  <a:lnTo>
                    <a:pt x="0" y="251103"/>
                  </a:lnTo>
                  <a:lnTo>
                    <a:pt x="470185" y="168176"/>
                  </a:lnTo>
                  <a:lnTo>
                    <a:pt x="4701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12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2CA388"/>
            </a:gs>
            <a:gs pos="100000">
              <a:srgbClr val="A6D683"/>
            </a:gs>
          </a:gsLst>
          <a:lin ang="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6D683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2pPr>
            <a:lvl3pPr lvl="2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3pPr>
            <a:lvl4pPr lvl="3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4pPr>
            <a:lvl5pPr lvl="4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5pPr>
            <a:lvl6pPr lvl="5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6pPr>
            <a:lvl7pPr lvl="6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7pPr>
            <a:lvl8pPr lvl="7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8pPr>
            <a:lvl9pPr lvl="8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4" r:id="rId4"/>
    <p:sldLayoutId id="2147483655" r:id="rId5"/>
    <p:sldLayoutId id="2147483658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 txBox="1">
            <a:spLocks noGrp="1"/>
          </p:cNvSpPr>
          <p:nvPr>
            <p:ph type="ctrTitle"/>
          </p:nvPr>
        </p:nvSpPr>
        <p:spPr>
          <a:xfrm>
            <a:off x="885825" y="913575"/>
            <a:ext cx="6893719" cy="318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«Востребованность специалистов отрасли физической культуры и спорта на современном рынке труда»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Google Shape;140;p13"/>
          <p:cNvSpPr txBox="1">
            <a:spLocks/>
          </p:cNvSpPr>
          <p:nvPr/>
        </p:nvSpPr>
        <p:spPr>
          <a:xfrm>
            <a:off x="3981451" y="3630581"/>
            <a:ext cx="5486400" cy="31821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Roboto Slab"/>
              <a:buNone/>
              <a:defRPr sz="5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Roboto Slab"/>
              <a:buNone/>
              <a:defRPr sz="5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Roboto Slab"/>
              <a:buNone/>
              <a:defRPr sz="5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Roboto Slab"/>
              <a:buNone/>
              <a:defRPr sz="5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Roboto Slab"/>
              <a:buNone/>
              <a:defRPr sz="5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Roboto Slab"/>
              <a:buNone/>
              <a:defRPr sz="5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Roboto Slab"/>
              <a:buNone/>
              <a:defRPr sz="5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Roboto Slab"/>
              <a:buNone/>
              <a:defRPr sz="5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Roboto Slab"/>
              <a:buNone/>
              <a:defRPr sz="5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ru-RU" sz="24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(метод исследования – </a:t>
            </a:r>
          </a:p>
          <a:p>
            <a:pPr algn="ctr"/>
            <a:r>
              <a:rPr lang="ru-RU" sz="2000" b="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фокус-групповое интервью)</a:t>
            </a:r>
            <a:endParaRPr lang="ru-RU" sz="2000" b="0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10"/>
          <p:cNvSpPr txBox="1">
            <a:spLocks/>
          </p:cNvSpPr>
          <p:nvPr/>
        </p:nvSpPr>
        <p:spPr>
          <a:xfrm>
            <a:off x="5824166" y="4739803"/>
            <a:ext cx="2133600" cy="4762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20.10.2019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8372474" y="66776"/>
            <a:ext cx="643322" cy="630456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7628094" y="51075"/>
            <a:ext cx="659344" cy="6461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 txBox="1">
            <a:spLocks noGrp="1"/>
          </p:cNvSpPr>
          <p:nvPr>
            <p:ph type="ctrTitle"/>
          </p:nvPr>
        </p:nvSpPr>
        <p:spPr>
          <a:xfrm>
            <a:off x="842282" y="1347033"/>
            <a:ext cx="6893719" cy="318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4289141" y="626681"/>
            <a:ext cx="750945" cy="735927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3404437" y="642257"/>
            <a:ext cx="719160" cy="7047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57800" y="4529133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3FA4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 центр «Перспектива»</a:t>
            </a:r>
            <a:endParaRPr lang="ru-RU" sz="2400" i="1" dirty="0">
              <a:solidFill>
                <a:srgbClr val="3FA48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018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348343" y="-1294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Описание исследования</a:t>
            </a:r>
            <a:endParaRPr dirty="0"/>
          </a:p>
        </p:txBody>
      </p:sp>
      <p:sp>
        <p:nvSpPr>
          <p:cNvPr id="149" name="Google Shape;149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348343" y="2936372"/>
            <a:ext cx="38978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defRPr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фокус-группового интервью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оценить степень востребованности специалистов отрасли физической культуры и спорта на рынке труда, а также выявить перспективные направления профессиональной деятельности в данной отрасли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800600" y="1657600"/>
            <a:ext cx="4071257" cy="3016500"/>
          </a:xfrm>
        </p:spPr>
        <p:txBody>
          <a:bodyPr/>
          <a:lstStyle/>
          <a:p>
            <a:pPr marL="114300" indent="0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Исследовательские задачи:</a:t>
            </a:r>
          </a:p>
          <a:p>
            <a:pPr indent="0" algn="just">
              <a:lnSpc>
                <a:spcPct val="100000"/>
              </a:lnSpc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1)  изучить степень востребованности кадров в отрасли физической культуры и спорта</a:t>
            </a:r>
          </a:p>
          <a:p>
            <a:pPr indent="0" algn="just">
              <a:lnSpc>
                <a:spcPct val="100000"/>
              </a:lnSpc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2) определить соответствие навыков и умений молодых специалистов запросам современного рынка труда</a:t>
            </a:r>
          </a:p>
          <a:p>
            <a:pPr indent="0" algn="just">
              <a:lnSpc>
                <a:spcPct val="100000"/>
              </a:lnSpc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3) оценить влияние роботизации на отрасль физической культуры и спорта</a:t>
            </a:r>
          </a:p>
          <a:p>
            <a:pPr indent="0" algn="just">
              <a:lnSpc>
                <a:spcPct val="100000"/>
              </a:lnSpc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4) выявить наиболее и наименее востребованные профессии в отрасли физической культуры и спора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360670" y="2037733"/>
            <a:ext cx="5315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just"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Исследование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проведено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ctr"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«Информационно-деловом центром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«Перспектива»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8413324" y="51076"/>
            <a:ext cx="458533" cy="449363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7817484" y="51076"/>
            <a:ext cx="469953" cy="4605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8232"/>
            <a:ext cx="2813255" cy="2745268"/>
          </a:xfrm>
          <a:prstGeom prst="rect">
            <a:avLst/>
          </a:prstGeom>
        </p:spPr>
      </p:pic>
      <p:sp>
        <p:nvSpPr>
          <p:cNvPr id="173" name="Google Shape;173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Описание исследования</a:t>
            </a:r>
            <a:endParaRPr dirty="0"/>
          </a:p>
        </p:txBody>
      </p:sp>
      <p:sp>
        <p:nvSpPr>
          <p:cNvPr id="175" name="Google Shape;175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5" name="Прямоугольник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13069" y="1814300"/>
            <a:ext cx="631321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</a:t>
            </a: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фокус-группы: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в отрасти физической культуры и спорта.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</a:t>
            </a:r>
            <a:r>
              <a:rPr lang="ru-RU" alt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7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было проведено методом фокусированного </a:t>
            </a: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интервью</a:t>
            </a:r>
          </a:p>
          <a:p>
            <a:pPr algn="just" eaLnBrk="1" hangingPunct="1"/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исследования: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Орел</a:t>
            </a:r>
          </a:p>
          <a:p>
            <a:pPr algn="just" eaLnBrk="1" hangingPunct="1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сентября 2019 г. </a:t>
            </a:r>
          </a:p>
          <a:p>
            <a:pPr algn="just" eaLnBrk="1" hangingPunct="1"/>
            <a:endParaRPr lang="ru-RU" sz="2000" dirty="0"/>
          </a:p>
          <a:p>
            <a:pPr algn="just" eaLnBrk="1" hangingPunct="1"/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auto">
          <a:xfrm>
            <a:off x="1170631" y="3778151"/>
            <a:ext cx="3770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8413324" y="51076"/>
            <a:ext cx="458533" cy="449363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7817484" y="51076"/>
            <a:ext cx="469953" cy="4605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4"/>
          <p:cNvSpPr/>
          <p:nvPr/>
        </p:nvSpPr>
        <p:spPr>
          <a:xfrm>
            <a:off x="4016025" y="805701"/>
            <a:ext cx="4670928" cy="3636371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4"/>
          <p:cNvSpPr/>
          <p:nvPr/>
        </p:nvSpPr>
        <p:spPr>
          <a:xfrm>
            <a:off x="4211481" y="998802"/>
            <a:ext cx="4279800" cy="27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63" name="Google Shape;363;p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4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6" name="Google Shape;161;p16"/>
          <p:cNvSpPr txBox="1">
            <a:spLocks/>
          </p:cNvSpPr>
          <p:nvPr/>
        </p:nvSpPr>
        <p:spPr>
          <a:xfrm>
            <a:off x="-97728" y="631240"/>
            <a:ext cx="4211481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кадров в отрасли физической культуры и спорта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21834" y="1211140"/>
            <a:ext cx="39475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В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остребованность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в кадрах отрасли физической культуры и спорта достаточна высока. Востребованность напрямую зависит от финансирования и нежелании молодых специалистов работать за низкую заработную плату. </a:t>
            </a:r>
            <a:endParaRPr lang="ru-RU" sz="1800" b="1" i="1" dirty="0">
              <a:solidFill>
                <a:srgbClr val="00206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6760" y="2703856"/>
            <a:ext cx="365320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Tx/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Цитаты из фокус-группы:</a:t>
            </a:r>
          </a:p>
          <a:p>
            <a:pPr lvl="0">
              <a:buClrTx/>
              <a:defRPr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«Востребованность высокая. Кадров, желающих работать не хватает»</a:t>
            </a:r>
          </a:p>
          <a:p>
            <a:pPr lvl="0">
              <a:buClrTx/>
              <a:defRPr/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«Потребность высокая, все упирается в финансирование и в нежелание молодого специалиста получать низкую заработную плату, при этом работать очень много»</a:t>
            </a:r>
            <a:endParaRPr lang="ru-RU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8413324" y="51076"/>
            <a:ext cx="458533" cy="4493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7817484" y="51076"/>
            <a:ext cx="469953" cy="4605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Навыки и умения молодых специалистов в сфере ФКиС</a:t>
            </a:r>
            <a:endParaRPr dirty="0"/>
          </a:p>
        </p:txBody>
      </p:sp>
      <p:sp>
        <p:nvSpPr>
          <p:cNvPr id="200" name="Google Shape;200;p20"/>
          <p:cNvSpPr txBox="1">
            <a:spLocks noGrp="1"/>
          </p:cNvSpPr>
          <p:nvPr>
            <p:ph type="body" idx="1"/>
          </p:nvPr>
        </p:nvSpPr>
        <p:spPr>
          <a:xfrm>
            <a:off x="457200" y="2127000"/>
            <a:ext cx="3485461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indent="0" algn="just">
              <a:lnSpc>
                <a:spcPct val="100000"/>
              </a:lnSpc>
              <a:buNone/>
            </a:pPr>
            <a:r>
              <a:rPr lang="ru-RU" sz="1400" b="1" dirty="0">
                <a:solidFill>
                  <a:srgbClr val="3FA48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 трудоустройстве на работу, молодые специалисты испытывают определенные трудности. Наиболее важная – отсутствие практического опыта, а также, низкий уровень необходимых навыков и умений.  Это характеризуется тем, что в настоящее время, в образовании существует отрыв теории от практики.</a:t>
            </a:r>
            <a:endParaRPr lang="ru-RU" sz="1400" b="1" dirty="0">
              <a:solidFill>
                <a:srgbClr val="3FA483"/>
              </a:solidFill>
            </a:endParaRPr>
          </a:p>
        </p:txBody>
      </p:sp>
      <p:sp>
        <p:nvSpPr>
          <p:cNvPr id="202" name="Google Shape;202;p20"/>
          <p:cNvSpPr txBox="1">
            <a:spLocks noGrp="1"/>
          </p:cNvSpPr>
          <p:nvPr>
            <p:ph type="body" idx="2"/>
          </p:nvPr>
        </p:nvSpPr>
        <p:spPr>
          <a:xfrm>
            <a:off x="4452257" y="1909300"/>
            <a:ext cx="4691742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ru-RU" sz="1600" b="1" dirty="0">
                <a:solidFill>
                  <a:srgbClr val="9AD185"/>
                </a:solidFill>
                <a:latin typeface="Times New Roman" pitchFamily="18" charset="0"/>
                <a:cs typeface="Times New Roman" pitchFamily="18" charset="0"/>
              </a:rPr>
              <a:t>Цитаты из фокус-группы: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«Возможно, что у молодых специалистов теоретических знаний хватает, но именно умений и навыков практических однозначно не хватает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кажется, у нас всегда был отрыв теории от практики на протяжении многих </a:t>
            </a:r>
            <a:r>
              <a:rPr lang="ru-RU" sz="1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ru-RU" sz="1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».«</a:t>
            </a:r>
            <a:r>
              <a:rPr lang="ru-RU" sz="1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получают, но у них не хватает практического опыта.  Если сравнивать с СССР, то начиная с третьего курса они могли уже заниматься тренерской деятельностью. Они выходили и выпускались уже специалистами со стажем и могли спокойно выйти и начать работать. А сейчас эта проблема: пока нет диплома они вообще не имеют права работать. Соответственно, они выходят со знаниями, но без практических умений и первые годы лишь набираются опыта, а потом уже полностью его  реализовывают»</a:t>
            </a:r>
          </a:p>
        </p:txBody>
      </p:sp>
      <p:sp>
        <p:nvSpPr>
          <p:cNvPr id="203" name="Google Shape;203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8413324" y="51076"/>
            <a:ext cx="458533" cy="449363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7817484" y="51076"/>
            <a:ext cx="469953" cy="46055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Роботизация профессии</a:t>
            </a:r>
            <a:endParaRPr dirty="0"/>
          </a:p>
        </p:txBody>
      </p:sp>
      <p:sp>
        <p:nvSpPr>
          <p:cNvPr id="223" name="Google Shape;223;p22"/>
          <p:cNvSpPr txBox="1">
            <a:spLocks noGrp="1"/>
          </p:cNvSpPr>
          <p:nvPr>
            <p:ph type="body" idx="1"/>
          </p:nvPr>
        </p:nvSpPr>
        <p:spPr>
          <a:xfrm>
            <a:off x="216946" y="2242386"/>
            <a:ext cx="4148225" cy="221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76C287"/>
                </a:solidFill>
                <a:latin typeface="Times New Roman" panose="02020603050405020304" pitchFamily="18" charset="0"/>
              </a:rPr>
              <a:t>Информационные </a:t>
            </a:r>
            <a:r>
              <a:rPr lang="ru-RU" sz="1400" b="1" dirty="0">
                <a:solidFill>
                  <a:srgbClr val="76C287"/>
                </a:solidFill>
                <a:latin typeface="Times New Roman" panose="02020603050405020304" pitchFamily="18" charset="0"/>
              </a:rPr>
              <a:t>технологии уже достаточное длительное время используются во всех сферах жизнедеятельности человека. Отрасль физической культуры и спорта не является исключением и подвержена роботизации: вспомогательные компьютерные программы, симуляторы, программы для диагностики здоровья спортсмена, его профессиональные данные, а также гаджеты. Однако, полностью вытеснить человека из данной отрасли им не удастся. </a:t>
            </a:r>
            <a:endParaRPr lang="ru-RU" sz="1400" b="1" dirty="0">
              <a:solidFill>
                <a:srgbClr val="76C287"/>
              </a:solidFill>
            </a:endParaRPr>
          </a:p>
        </p:txBody>
      </p:sp>
      <p:sp>
        <p:nvSpPr>
          <p:cNvPr id="225" name="Google Shape;225;p22"/>
          <p:cNvSpPr txBox="1">
            <a:spLocks noGrp="1"/>
          </p:cNvSpPr>
          <p:nvPr>
            <p:ph type="body" idx="3"/>
          </p:nvPr>
        </p:nvSpPr>
        <p:spPr>
          <a:xfrm>
            <a:off x="4365171" y="1359893"/>
            <a:ext cx="4637315" cy="221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ru-RU" sz="1200" b="1" dirty="0">
                <a:solidFill>
                  <a:srgbClr val="3FA483"/>
                </a:solidFill>
                <a:latin typeface="Times New Roman" panose="02020603050405020304" pitchFamily="18" charset="0"/>
                <a:cs typeface="Times New Roman" pitchFamily="18" charset="0"/>
              </a:rPr>
              <a:t>Цитаты из фокус-группы</a:t>
            </a:r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«Если рассматривать полностью замену работника, то невозможно, потому что именно в нашей профессии нет быстротечных результатов. То есть, вот даже взять промежуток десяти лет, он может не сказать ни о чем. Олимпийский чемпион может готовиться, порядком, около двадцати лет. И выход у него будет через двадцать лет, когда тренер поймет, что он созрел. А созрел он на каком этапе? Анализирует это все только тренер. Робот не сможет вытеснить тренера вообще никогда. Учителя физической культуры не вытеснит»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 самом деле, спорт – это еще и сопряжение с эмоциями с какими-то. Не думаю, что роботы смогут как-то в этом преуспеть, нежели люди. Если анализ какой-то проводить, создать информационные программы, тогда возможно, что да. Но, мы знаем, что подготовка спортсменов – это еще и эмоционально труд большой: закладка психологических качеств»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6" name="Google Shape;226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8413324" y="51076"/>
            <a:ext cx="458533" cy="4493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7817484" y="51076"/>
            <a:ext cx="469953" cy="4605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Рейтинг профессий и видов спорта</a:t>
            </a:r>
            <a:endParaRPr dirty="0"/>
          </a:p>
        </p:txBody>
      </p:sp>
      <p:sp>
        <p:nvSpPr>
          <p:cNvPr id="265" name="Google Shape;265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213634"/>
              </p:ext>
            </p:extLst>
          </p:nvPr>
        </p:nvGraphicFramePr>
        <p:xfrm>
          <a:off x="970789" y="2054771"/>
          <a:ext cx="7848873" cy="2974596"/>
        </p:xfrm>
        <a:graphic>
          <a:graphicData uri="http://schemas.openxmlformats.org/drawingml/2006/table">
            <a:tbl>
              <a:tblPr firstRow="1" firstCol="1" bandRow="1">
                <a:tableStyleId>{E51EE9FD-85CD-4417-ACC5-991CA43E639F}</a:tableStyleId>
              </a:tblPr>
              <a:tblGrid>
                <a:gridCol w="648073">
                  <a:extLst>
                    <a:ext uri="{9D8B030D-6E8A-4147-A177-3AD203B41FA5}">
                      <a16:colId xmlns:a16="http://schemas.microsoft.com/office/drawing/2014/main" xmlns="" val="262151606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157382782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1292980614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143330733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5783857"/>
                    </a:ext>
                  </a:extLst>
                </a:gridCol>
              </a:tblGrid>
              <a:tr h="32965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Ранг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Популярные виды спорта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AD1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Востребованные профессии в отрасли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физической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культуры и спорта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Профессии, нуждающиеся в кадрах больше других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FA4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6356258"/>
                  </a:ext>
                </a:extLst>
              </a:tr>
              <a:tr h="9097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Орловская область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AD1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Россия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AD18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9761457"/>
                  </a:ext>
                </a:extLst>
              </a:tr>
              <a:tr h="4957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Футбол / гимнастика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AD18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Футбол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AD18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Тренер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Спортивный врач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4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956634"/>
                  </a:ext>
                </a:extLst>
              </a:tr>
              <a:tr h="4957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Каратэ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AD18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Хоккей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AD18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Спортивный судья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Спортивный психолог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4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5504771"/>
                  </a:ext>
                </a:extLst>
              </a:tr>
              <a:tr h="743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Хоккей / плавание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AD18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Гимнастика / легкая атлетика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AD18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Спортивный врач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Тренер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A4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6600208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230077" y="1288204"/>
            <a:ext cx="4913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Ранжирование наиболее популярных видов спорта, востребованных профессий и профессий, нуждающихся в кадрах в сфере физической культуры и спорта</a:t>
            </a:r>
            <a:endParaRPr 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8413324" y="51076"/>
            <a:ext cx="458533" cy="449363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7817484" y="51076"/>
            <a:ext cx="469953" cy="4605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1" y="1311805"/>
            <a:ext cx="4245429" cy="3831695"/>
          </a:xfrm>
          <a:prstGeom prst="rect">
            <a:avLst/>
          </a:prstGeom>
        </p:spPr>
      </p:pic>
      <p:sp>
        <p:nvSpPr>
          <p:cNvPr id="263" name="Google Shape;263;p26"/>
          <p:cNvSpPr txBox="1">
            <a:spLocks noGrp="1"/>
          </p:cNvSpPr>
          <p:nvPr>
            <p:ph type="title"/>
          </p:nvPr>
        </p:nvSpPr>
        <p:spPr>
          <a:xfrm>
            <a:off x="259225" y="-223639"/>
            <a:ext cx="5921829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ru-RU" sz="2000" dirty="0">
                <a:latin typeface="Roboto Slab" panose="020B0604020202020204" charset="0"/>
                <a:ea typeface="Roboto Slab" panose="020B0604020202020204" charset="0"/>
                <a:cs typeface="Times New Roman" pitchFamily="18" charset="0"/>
              </a:rPr>
              <a:t>Повышение квалификации и востребованность профессий в перспективе ближайших 5-10 лет</a:t>
            </a:r>
            <a:endParaRPr lang="ru-RU" sz="2000" dirty="0">
              <a:latin typeface="Roboto Slab" panose="020B0604020202020204" charset="0"/>
              <a:ea typeface="Roboto Slab" panose="020B0604020202020204" charset="0"/>
              <a:cs typeface="Times New Roman" pitchFamily="18" charset="0"/>
            </a:endParaRPr>
          </a:p>
        </p:txBody>
      </p:sp>
      <p:sp>
        <p:nvSpPr>
          <p:cNvPr id="265" name="Google Shape;265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5323114" y="2708429"/>
            <a:ext cx="1650025" cy="1631216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000" i="1" dirty="0">
                <a:latin typeface="Times New Roman" panose="02020603050405020304" pitchFamily="18" charset="0"/>
                <a:ea typeface="Calibri" panose="020F0502020204030204" pitchFamily="34" charset="0"/>
              </a:rPr>
              <a:t>Специалисты в отрасли физической культуры и спорта были востребованы, востребованы сейчас и будут востребованными. Сегодня занятия спортом и поддержание здорового образа жизни становится все популярнее.</a:t>
            </a:r>
            <a:endParaRPr lang="ru-RU" sz="1000" i="1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8413324" y="51076"/>
            <a:ext cx="458533" cy="449363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7817484" y="51076"/>
            <a:ext cx="469953" cy="46055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9225" y="199644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Tx/>
              <a:defRPr/>
            </a:pPr>
            <a:r>
              <a:rPr lang="ru-RU" sz="1200" b="1" dirty="0">
                <a:solidFill>
                  <a:srgbClr val="3FA483"/>
                </a:solidFill>
                <a:latin typeface="Times New Roman" panose="02020603050405020304" pitchFamily="18" charset="0"/>
                <a:cs typeface="Times New Roman" pitchFamily="18" charset="0"/>
              </a:rPr>
              <a:t>Цитаты из фокус-группы: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«Наша профессия будут востребованной, потому что люди всегда будут хотеть заниматься спортом и иметь красивое тело…спорт, физические занятия – это сейчас, как мы видим, один из имеющихся доступных ресурсов. И с каждым годом он только будет набирать обороты и спада не будет»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«Здоровый образ жизни победит. Молодежь уже на пути к этому, может быть не большинство, но по крайней мере, «Я считаю, что востребованным это и останется. Надеюсь, что еще больше станет востребованной. Сейчас становится популярным заниматься спортом и вести здоровый образ жизни»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 государство сейчас пропагандирует здоровый образ жизни, развивает ГТО, чтобы все приобщались. Поэтому, я считаю, что моя профессия будет набирать обороты»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433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7618"/>
            <a:ext cx="5385836" cy="2827564"/>
          </a:xfrm>
          <a:prstGeom prst="rect">
            <a:avLst/>
          </a:prstGeom>
        </p:spPr>
      </p:pic>
      <p:sp>
        <p:nvSpPr>
          <p:cNvPr id="318" name="Google Shape;318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Основные выводы</a:t>
            </a:r>
            <a:endParaRPr dirty="0"/>
          </a:p>
        </p:txBody>
      </p:sp>
      <p:sp>
        <p:nvSpPr>
          <p:cNvPr id="319" name="Google Shape;319;p30"/>
          <p:cNvSpPr txBox="1">
            <a:spLocks noGrp="1"/>
          </p:cNvSpPr>
          <p:nvPr>
            <p:ph type="body" idx="1"/>
          </p:nvPr>
        </p:nvSpPr>
        <p:spPr>
          <a:xfrm>
            <a:off x="4844143" y="1555050"/>
            <a:ext cx="4106678" cy="120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1200" dirty="0">
                <a:latin typeface="Times New Roman" panose="02020603050405020304" pitchFamily="18" charset="0"/>
              </a:rPr>
              <a:t>Степень востребованности кадров в отрасли физической культуры и спорта можно охарактеризовать как высокую. </a:t>
            </a:r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320" name="Google Shape;320;p30"/>
          <p:cNvSpPr txBox="1">
            <a:spLocks noGrp="1"/>
          </p:cNvSpPr>
          <p:nvPr>
            <p:ph type="body" idx="3"/>
          </p:nvPr>
        </p:nvSpPr>
        <p:spPr>
          <a:xfrm>
            <a:off x="4844143" y="3711400"/>
            <a:ext cx="4106678" cy="120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1200" dirty="0">
                <a:latin typeface="Times New Roman" panose="02020603050405020304" pitchFamily="18" charset="0"/>
              </a:rPr>
              <a:t>Наиболее востребованные профессии отрасли физической культуры и спорта: спортивный врач, спортивный психолог, спортивный юрист, тренер адаптивной физкультуры и спортивный судья.</a:t>
            </a:r>
            <a:endParaRPr lang="ru-RU" sz="1200" dirty="0"/>
          </a:p>
        </p:txBody>
      </p:sp>
      <p:sp>
        <p:nvSpPr>
          <p:cNvPr id="322" name="Google Shape;322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21" name="Google Shape;321;p30"/>
          <p:cNvSpPr txBox="1">
            <a:spLocks noGrp="1"/>
          </p:cNvSpPr>
          <p:nvPr>
            <p:ph type="body" idx="4294967295"/>
          </p:nvPr>
        </p:nvSpPr>
        <p:spPr>
          <a:xfrm>
            <a:off x="4844143" y="2346630"/>
            <a:ext cx="4106678" cy="12080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1200" dirty="0">
                <a:latin typeface="Times New Roman" panose="02020603050405020304" pitchFamily="18" charset="0"/>
              </a:rPr>
              <a:t>В настоящий момент наблюдается дисбаланс между теоретической и практической частями образования: навыки и умения молодых специалистов не соответствуют запросам рынка труда. Преодоление отрыва теории от практики должно носить приоритетное значение.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cmorri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956</Words>
  <Application>Microsoft Office PowerPoint</Application>
  <PresentationFormat>Экран (16:9)</PresentationFormat>
  <Paragraphs>80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Roboto Slab</vt:lpstr>
      <vt:lpstr>Arial</vt:lpstr>
      <vt:lpstr>Calibri</vt:lpstr>
      <vt:lpstr>Times New Roman</vt:lpstr>
      <vt:lpstr>Wingdings</vt:lpstr>
      <vt:lpstr>Chivo</vt:lpstr>
      <vt:lpstr>Macmorris template</vt:lpstr>
      <vt:lpstr>«Востребованность специалистов отрасли физической культуры и спорта на современном рынке труда» </vt:lpstr>
      <vt:lpstr>Описание исследования</vt:lpstr>
      <vt:lpstr>Описание исследования</vt:lpstr>
      <vt:lpstr>Презентация PowerPoint</vt:lpstr>
      <vt:lpstr>Навыки и умения молодых специалистов в сфере ФКиС</vt:lpstr>
      <vt:lpstr>Роботизация профессии</vt:lpstr>
      <vt:lpstr>Рейтинг профессий и видов спорта</vt:lpstr>
      <vt:lpstr>Повышение квалификации и востребованность профессий в перспективе ближайших 5-10 лет</vt:lpstr>
      <vt:lpstr>Основные выводы</vt:lpstr>
      <vt:lpstr>Благодарим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«Востребованность специалистов отрасли физической культуры и спорта на современном рынке труда»</dc:title>
  <dc:creator>Дёма</dc:creator>
  <cp:lastModifiedBy>надюша Дёмина</cp:lastModifiedBy>
  <cp:revision>5</cp:revision>
  <dcterms:modified xsi:type="dcterms:W3CDTF">2019-10-30T15:36:13Z</dcterms:modified>
</cp:coreProperties>
</file>